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jpeg" ContentType="image/jpeg"/>
  <Override PartName="/ppt/media/image4.jpeg" ContentType="image/jpeg"/>
  <Override PartName="/ppt/media/image5.jpeg" ContentType="image/jpeg"/>
  <Override PartName="/ppt/media/image6.png" ContentType="image/png"/>
  <Override PartName="/ppt/media/image10.png" ContentType="image/png"/>
  <Override PartName="/ppt/media/image7.png" ContentType="image/png"/>
  <Override PartName="/ppt/media/image8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25.xml.rels" ContentType="application/vnd.openxmlformats-package.relationships+xml"/>
  <Override PartName="/ppt/slides/_rels/slide1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25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24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</p:sldMasterIdLst>
  <p:notesMasterIdLst>
    <p:notesMasterId r:id="rId26"/>
  </p:notes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279" r:id="rId50"/>
    <p:sldId id="280" r:id="rId51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notesMaster" Target="notesMasters/notesMaster1.xml"/><Relationship Id="rId27" Type="http://schemas.openxmlformats.org/officeDocument/2006/relationships/slide" Target="slides/slide1.xml"/><Relationship Id="rId28" Type="http://schemas.openxmlformats.org/officeDocument/2006/relationships/slide" Target="slides/slide2.xml"/><Relationship Id="rId29" Type="http://schemas.openxmlformats.org/officeDocument/2006/relationships/slide" Target="slides/slide3.xml"/><Relationship Id="rId30" Type="http://schemas.openxmlformats.org/officeDocument/2006/relationships/slide" Target="slides/slide4.xml"/><Relationship Id="rId31" Type="http://schemas.openxmlformats.org/officeDocument/2006/relationships/slide" Target="slides/slide5.xml"/><Relationship Id="rId32" Type="http://schemas.openxmlformats.org/officeDocument/2006/relationships/slide" Target="slides/slide6.xml"/><Relationship Id="rId33" Type="http://schemas.openxmlformats.org/officeDocument/2006/relationships/slide" Target="slides/slide7.xml"/><Relationship Id="rId34" Type="http://schemas.openxmlformats.org/officeDocument/2006/relationships/slide" Target="slides/slide8.xml"/><Relationship Id="rId35" Type="http://schemas.openxmlformats.org/officeDocument/2006/relationships/slide" Target="slides/slide9.xml"/><Relationship Id="rId36" Type="http://schemas.openxmlformats.org/officeDocument/2006/relationships/slide" Target="slides/slide10.xml"/><Relationship Id="rId37" Type="http://schemas.openxmlformats.org/officeDocument/2006/relationships/slide" Target="slides/slide11.xml"/><Relationship Id="rId38" Type="http://schemas.openxmlformats.org/officeDocument/2006/relationships/slide" Target="slides/slide12.xml"/><Relationship Id="rId39" Type="http://schemas.openxmlformats.org/officeDocument/2006/relationships/slide" Target="slides/slide13.xml"/><Relationship Id="rId40" Type="http://schemas.openxmlformats.org/officeDocument/2006/relationships/slide" Target="slides/slide14.xml"/><Relationship Id="rId41" Type="http://schemas.openxmlformats.org/officeDocument/2006/relationships/slide" Target="slides/slide15.xml"/><Relationship Id="rId42" Type="http://schemas.openxmlformats.org/officeDocument/2006/relationships/slide" Target="slides/slide16.xml"/><Relationship Id="rId43" Type="http://schemas.openxmlformats.org/officeDocument/2006/relationships/slide" Target="slides/slide17.xml"/><Relationship Id="rId44" Type="http://schemas.openxmlformats.org/officeDocument/2006/relationships/slide" Target="slides/slide18.xml"/><Relationship Id="rId45" Type="http://schemas.openxmlformats.org/officeDocument/2006/relationships/slide" Target="slides/slide19.xml"/><Relationship Id="rId46" Type="http://schemas.openxmlformats.org/officeDocument/2006/relationships/slide" Target="slides/slide20.xml"/><Relationship Id="rId47" Type="http://schemas.openxmlformats.org/officeDocument/2006/relationships/slide" Target="slides/slide21.xml"/><Relationship Id="rId48" Type="http://schemas.openxmlformats.org/officeDocument/2006/relationships/slide" Target="slides/slide22.xml"/><Relationship Id="rId49" Type="http://schemas.openxmlformats.org/officeDocument/2006/relationships/slide" Target="slides/slide23.xml"/><Relationship Id="rId50" Type="http://schemas.openxmlformats.org/officeDocument/2006/relationships/slide" Target="slides/slide24.xml"/><Relationship Id="rId51" Type="http://schemas.openxmlformats.org/officeDocument/2006/relationships/slide" Target="slides/slide25.xml"/><Relationship Id="rId52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122DDF5F-750E-4435-86C5-C0A7AB0641B8}" type="slidenum"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6640" cy="3760920"/>
          </a:xfrm>
          <a:prstGeom prst="rect">
            <a:avLst/>
          </a:prstGeom>
          <a:ln w="0">
            <a:noFill/>
          </a:ln>
        </p:spPr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70A75A62-1385-4F9E-B5E7-A13481C607FE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6CF450EA-D25E-4BF2-967E-86FDE9D90EA9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04E301C8-1D82-487E-815A-91B8F662D5D4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8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D29C92F2-9566-4553-9F74-3356777F987A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6640" cy="3760920"/>
          </a:xfrm>
          <a:prstGeom prst="rect">
            <a:avLst/>
          </a:prstGeom>
          <a:ln w="0">
            <a:noFill/>
          </a:ln>
        </p:spPr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792D9407-1FA0-4E7C-953C-275D2E789B1E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57F8CCB-AF3B-4081-982E-88888F952F8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4F88F3EB-F3B0-48CD-86B4-05DFFDF2639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1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11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2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FC21C53-4AE8-4937-8AC6-839423F2B22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2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792B4F1-F170-4E9D-AF3A-D58DAF8AC27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EB3A1A8D-1E2A-4E1E-9263-A3E59D493B1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5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5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EF467EB5-7EF1-43D5-8EDC-A8E7AE1966F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2083496-1712-4881-9447-31B16F8F9E2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6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6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4765633B-DF9E-4601-A78F-74E46439E4A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423CF90-C19E-4ED3-B21B-5853B24D974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8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83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C4F58BD-1D36-4039-AF83-F071716167C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D55F04F-41D4-4D6B-A4F3-DC79E101CE4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9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0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0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E947038-3C9F-45E7-9C42-88A8F2D0F56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4FBC983-73CE-4AA5-A8EC-667367F7852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0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0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0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F47113D-BD14-4D03-83DE-5491EE287B1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D9E0E0C-0081-4B7A-86C2-4988055D590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2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E886D719-82E7-4FD3-86E4-2D21678B36E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D3D5076-3611-4035-A520-96575CD6969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3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3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33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3A2B9BC-EF6B-4220-AA34-D092729F4FE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71D5017-1DFC-4130-92D6-5EF6389E5BF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B02266B-9BCA-4E67-8E97-D8DA44D30C9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4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3C839D4-B0A9-4985-95FD-57C8CC02693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4970746-B091-467D-9350-4B4F1EE4BAD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5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5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5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567AD82-177D-4D38-AC3E-DACB057ACFF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920F0EE-2BB4-46F1-BB37-968C2336ADE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65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6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87C4BC5-C779-4847-ABCA-48744B91F0C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C2F3970-EE5B-4212-82CD-FAA7B502B86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8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8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6BBD7BA-CFBB-4EAB-8BF5-9C5204C8C42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E2C47F2-DEFE-43D3-BB85-E27C3AA4DBF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9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CD9AEC2-625D-4F9B-AB6E-A1C963A8EB9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1AFEAA2-E1AD-4AE2-AE54-8802CB7397F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9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0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3F04E64-1A2D-4EF5-879A-706623126CC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4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D48C378-14DE-431B-AD85-00D163897D3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5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5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FF2E639-7037-4DA1-88AD-AA417AF9C61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6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6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C4B3E24-BD61-4E45-BA81-7C681B499DA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7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79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0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219D55A-4CA9-4428-B3F4-C7709C0AAF5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9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9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0EDFFAF-04DB-411A-B2B9-F0A9FD70E97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0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0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s://ltg.etce-lab.de/" TargetMode="External"/><Relationship Id="rId2" Type="http://schemas.openxmlformats.org/officeDocument/2006/relationships/hyperlink" Target="https://studip.tu-clausthal.de/dispatch.php/course/details?sem_id=8f1fd9dc300c043b645286586663cd54&amp;again=yes" TargetMode="External"/><Relationship Id="rId3" Type="http://schemas.openxmlformats.org/officeDocument/2006/relationships/hyperlink" Target="https://github.com/ETCE-LAB/teaching-material" TargetMode="External"/><Relationship Id="rId4" Type="http://schemas.openxmlformats.org/officeDocument/2006/relationships/hyperlink" Target="mailto:etce-ltg@tu-clausthal.de" TargetMode="External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mailto:etce-ltg@tu-clausthal.de" TargetMode="External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webconf.tu-clausthal.de/rooms/ben-aoi-v9o-q7r/join" TargetMode="External"/><Relationship Id="rId2" Type="http://schemas.openxmlformats.org/officeDocument/2006/relationships/hyperlink" Target="https://webconf.tu-clausthal.de/rooms/ben-aoi-v9o-q7r/join" TargetMode="External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tucloud.tu-clausthal.de/index.php/s/KGQqI0R6VoPwtNY" TargetMode="External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hyperlink" Target="https://climateuniversity.fi/" TargetMode="External"/><Relationship Id="rId2" Type="http://schemas.openxmlformats.org/officeDocument/2006/relationships/hyperlink" Target="https://media.ccc.de/v/bub2018-207-circular_society#t=0" TargetMode="External"/><Relationship Id="rId3" Type="http://schemas.openxmlformats.org/officeDocument/2006/relationships/hyperlink" Target="https://media.ccc.de/v/36c3-11008-server_infrastructure_for_global_rebellion" TargetMode="External"/><Relationship Id="rId4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hyperlink" Target="mailto:MOOC@Home" TargetMode="External"/><Relationship Id="rId2" Type="http://schemas.openxmlformats.org/officeDocument/2006/relationships/hyperlink" Target="mailto:MOOC@Home" TargetMode="External"/><Relationship Id="rId3" Type="http://schemas.openxmlformats.org/officeDocument/2006/relationships/hyperlink" Target="mailto:MOOC@Home" TargetMode="External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527400" y="1412640"/>
            <a:ext cx="10360080" cy="114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The Limits to Growth: Sustainability and the Circular Economy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27400" y="2852640"/>
            <a:ext cx="10360080" cy="236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0: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Nelly Nicaise Nyeck Mbialeu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5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"/>
          <p:cNvSpPr/>
          <p:nvPr/>
        </p:nvSpPr>
        <p:spPr>
          <a:xfrm>
            <a:off x="3240000" y="2520000"/>
            <a:ext cx="6839640" cy="25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1800" spc="-1" strike="noStrike">
                <a:solidFill>
                  <a:srgbClr val="c9211e"/>
                </a:solidFill>
                <a:highlight>
                  <a:srgbClr val="ffff00"/>
                </a:highlight>
                <a:latin typeface="Arial"/>
              </a:rPr>
              <a:t>FLIPPED CLASSROOM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335520" y="7718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website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 and updates: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Everyone: Please join the public Matrix room by using this Link: https://matrix.to/#/#public--LTG-Course-SS23:matrix.org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8892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share news and updates here and you will also have the chance to ask questions to us and your fellow students.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CLZ students + DigiTec will additionally receive information via StudIP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0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will be uploaded to Github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Star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Please report bugs ;)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recordings will be available on StudIP and on Github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4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←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</a:t>
            </a:r>
            <a:r>
              <a:rPr b="1" lang="en-US" sz="1800" spc="-1" strike="noStrike" u="sng">
                <a:solidFill>
                  <a:srgbClr val="c9211e"/>
                </a:solidFill>
                <a:uFillTx/>
                <a:latin typeface="DejaVu Sans"/>
                <a:ea typeface="DejaVu Sans"/>
              </a:rPr>
              <a:t>only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respond to emails written to this specific email address!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8" name="Picture 2" descr=""/>
          <p:cNvPicPr/>
          <p:nvPr/>
        </p:nvPicPr>
        <p:blipFill>
          <a:blip r:embed="rId5"/>
          <a:stretch/>
        </p:blipFill>
        <p:spPr>
          <a:xfrm>
            <a:off x="8471880" y="1184400"/>
            <a:ext cx="1612800" cy="161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335520" y="771840"/>
            <a:ext cx="10744200" cy="92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- Asynchronous Learning &amp; MOOC content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335520" y="1602720"/>
            <a:ext cx="10744200" cy="469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assive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pen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nline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ourse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Remote and (often) asynchronous online courses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just for students enrolled in a specific university, but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ideally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open for everybody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Usually consist of pre-recorded lectures, interactive content and online quizzes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of you might have visited MOOC on platforms such as edX, LinkedIn Learning, Coursera, Udacity, etc. before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63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currently developing a MOOC for the Limits to Growth Lecture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will be a test run for this asynchronous and digital learning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very happy about any feedback you can give us to improve the course further! Just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335520" y="7718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– Asynchronous Learning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335520" y="1377720"/>
            <a:ext cx="10744200" cy="188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we will include asynchronous learning for some of the lectures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Consisting of short pre-recorded videos and interactive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get further information about these two sessions during the semester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find the lecture videos on the course website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Rechteck: abgerundete Ecken 4"/>
          <p:cNvSpPr/>
          <p:nvPr/>
        </p:nvSpPr>
        <p:spPr>
          <a:xfrm>
            <a:off x="8617680" y="3367080"/>
            <a:ext cx="2288880" cy="29206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77933c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The MOOC lectures will </a:t>
            </a:r>
            <a:r>
              <a:rPr b="1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not</a:t>
            </a: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 be live lectures. Instead, you will find pre-recorded videos and other content on our website.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4" name="" descr=""/>
          <p:cNvPicPr/>
          <p:nvPr/>
        </p:nvPicPr>
        <p:blipFill>
          <a:blip r:embed="rId1"/>
          <a:stretch/>
        </p:blipFill>
        <p:spPr>
          <a:xfrm>
            <a:off x="180000" y="3600000"/>
            <a:ext cx="8254800" cy="21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Dates/Times/Locations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Lecture: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1:15 pm to 2:45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05.02.2025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Exercise / Q&amp;A: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3:00 pm to 4:00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12.02.2025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Individual work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group submissions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Submission of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each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exercise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mandatory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pass by submitting an exercise – even if it is an empty page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receive feedback on your submission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= learning feedback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exercises require you to submit your work. All such exercises should be submitted the following link, using password “LTG2425”: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ff"/>
                </a:solidFill>
                <a:latin typeface="DejaVu Sans"/>
                <a:ea typeface="DejaVu Sans"/>
                <a:hlinkClick r:id="rId1"/>
              </a:rPr>
              <a:t>https://tucloud.tu-clausthal.de/index.php/s/KGQqI0R6VoPwtNY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do not accept email submissions, please use the file drop link to upload your submissions.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8c4f"/>
                </a:solidFill>
                <a:latin typeface="DejaVu Sans"/>
                <a:ea typeface="DejaVu Sans"/>
              </a:rPr>
              <a:t>Important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: Always include your full name, your student email address and your student ID, so that we can track your submission.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CustomShape 6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CustomShape 7"/>
          <p:cNvSpPr/>
          <p:nvPr/>
        </p:nvSpPr>
        <p:spPr>
          <a:xfrm>
            <a:off x="335520" y="126828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1: Enter the password, “LTG2425”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CustomShape 8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2" name="" descr=""/>
          <p:cNvPicPr/>
          <p:nvPr/>
        </p:nvPicPr>
        <p:blipFill>
          <a:blip r:embed="rId1"/>
          <a:stretch/>
        </p:blipFill>
        <p:spPr>
          <a:xfrm>
            <a:off x="6400800" y="2057400"/>
            <a:ext cx="4561920" cy="3558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CustomShape 9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CustomShape 10"/>
          <p:cNvSpPr/>
          <p:nvPr/>
        </p:nvSpPr>
        <p:spPr>
          <a:xfrm>
            <a:off x="335520" y="1268280"/>
            <a:ext cx="596448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2: Upload a file, e.g. “E01-My_Name.pdf”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Once you upload a file, you cannot delete it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Unless otherwise specified, we only accept PDF files.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Ensure that your full name, and the exercise is mentioned in the filename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AND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inside the PDF file itself. 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addition, please include your student email address in the pdf file.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CustomShape 11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6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1960" cy="36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CustomShape 12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CustomShape 13"/>
          <p:cNvSpPr/>
          <p:nvPr/>
        </p:nvSpPr>
        <p:spPr>
          <a:xfrm>
            <a:off x="335520" y="1268280"/>
            <a:ext cx="560448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3: If your exercise was successfully uploaded,it will be visible. Please do not upload duplicates.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CustomShape 14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0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1960" cy="3667320"/>
          </a:xfrm>
          <a:prstGeom prst="rect">
            <a:avLst/>
          </a:prstGeom>
          <a:ln w="0">
            <a:noFill/>
          </a:ln>
        </p:spPr>
      </p:pic>
      <p:sp>
        <p:nvSpPr>
          <p:cNvPr id="371" name=""/>
          <p:cNvSpPr/>
          <p:nvPr/>
        </p:nvSpPr>
        <p:spPr>
          <a:xfrm>
            <a:off x="6400800" y="4451400"/>
            <a:ext cx="1707840" cy="228240"/>
          </a:xfrm>
          <a:prstGeom prst="rightArrow">
            <a:avLst>
              <a:gd name="adj1" fmla="val 42453"/>
              <a:gd name="adj2" fmla="val 132226"/>
            </a:avLst>
          </a:prstGeom>
          <a:solidFill>
            <a:srgbClr val="008c4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DejaVu Sans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Note for external students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 → You do not have to register as a guest at TU Clausthal! You pass the exam and get a written confirmation from us which you can present to your local examination office.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335520" y="764640"/>
            <a:ext cx="1073844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35520" y="1268280"/>
            <a:ext cx="10738440" cy="502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5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CustomShape 16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DejaVu Sans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Note for external students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 You do not have to register as a guest student at TU Clausthal! You pass the exam and get a written confirmation from us which you can present to your local examination office.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with the self-study star indicate optional/additional study material that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mandatory but could be helpful or interesting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CustomShape 3"/>
          <p:cNvSpPr/>
          <p:nvPr/>
        </p:nvSpPr>
        <p:spPr>
          <a:xfrm>
            <a:off x="6285600" y="2132640"/>
            <a:ext cx="513720" cy="49356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79" name="CustomShape 4"/>
          <p:cNvSpPr/>
          <p:nvPr/>
        </p:nvSpPr>
        <p:spPr>
          <a:xfrm>
            <a:off x="4089960" y="2247480"/>
            <a:ext cx="2282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course is not based on a single book and you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need to buy a book to pass the exam.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Limits to Growth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(1972).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Limits To Growth: The 30-Year Update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(2004).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Baccini et al.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Metabolism of the Anthroposphere: Analysis, Evaluation, Design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(2012).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Walter R. Stahel.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Circular Economy: A User's Guide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XR.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is not a Drill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W. Brian Arthur.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Technology: What It Is and How it Evolves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(2011).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Wallace-Wells.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Uninhabitable Earth, Annotated Edition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James Lawrence Powell.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2084 Report: An Oral History of the Great Warming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(2020).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Rutger Bregman.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Utopia for Realists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(German) Stefan Rahmstorf, Hans Joachim Schellnhuber.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Der Klimawandel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Archer, Stefan Rahmstorf.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Climate Crisis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Gabrielle Walker, David King.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Hot Topic: How to Tackle Global Warming and Still Keep the Lights 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(2008).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Further Resources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CustomShape 2"/>
          <p:cNvSpPr/>
          <p:nvPr/>
        </p:nvSpPr>
        <p:spPr>
          <a:xfrm>
            <a:off x="335520" y="1268640"/>
            <a:ext cx="10740960" cy="502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University – Teaching and learning for a sustainable future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Server Infrastructure for a Global Rebellion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CustomShape 1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CustomShape 2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Team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19" name="Group 1"/>
          <p:cNvGrpSpPr/>
          <p:nvPr/>
        </p:nvGrpSpPr>
        <p:grpSpPr>
          <a:xfrm>
            <a:off x="346680" y="2417760"/>
            <a:ext cx="3631680" cy="2915280"/>
            <a:chOff x="346680" y="2417760"/>
            <a:chExt cx="3631680" cy="2915280"/>
          </a:xfrm>
        </p:grpSpPr>
        <p:pic>
          <p:nvPicPr>
            <p:cNvPr id="320" name="Grafik 2" descr=""/>
            <p:cNvPicPr/>
            <p:nvPr/>
          </p:nvPicPr>
          <p:blipFill>
            <a:blip r:embed="rId1"/>
            <a:stretch/>
          </p:blipFill>
          <p:spPr>
            <a:xfrm>
              <a:off x="1411200" y="2417760"/>
              <a:ext cx="1467000" cy="2168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21" name="CustomShape 2"/>
            <p:cNvSpPr/>
            <p:nvPr/>
          </p:nvSpPr>
          <p:spPr>
            <a:xfrm>
              <a:off x="346680" y="4659840"/>
              <a:ext cx="3631680" cy="673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Prof. Dr. Benjamin Leiding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benjamin.leiding@tu-clausthal.de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322" name="Group 2"/>
          <p:cNvGrpSpPr/>
          <p:nvPr/>
        </p:nvGrpSpPr>
        <p:grpSpPr>
          <a:xfrm>
            <a:off x="3659400" y="4659840"/>
            <a:ext cx="3631680" cy="673200"/>
            <a:chOff x="3659400" y="4659840"/>
            <a:chExt cx="3631680" cy="673200"/>
          </a:xfrm>
        </p:grpSpPr>
        <p:sp>
          <p:nvSpPr>
            <p:cNvPr id="323" name="CustomShape 3"/>
            <p:cNvSpPr/>
            <p:nvPr/>
          </p:nvSpPr>
          <p:spPr>
            <a:xfrm>
              <a:off x="3659400" y="4659840"/>
              <a:ext cx="3631680" cy="673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M.Sc. Nelly Nicaise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Nyeck Mbialeu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nelly.nicaise.nyeck.mbialeu@tu-clausthal.de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324" name="Grafik 11" descr=""/>
          <p:cNvPicPr/>
          <p:nvPr/>
        </p:nvPicPr>
        <p:blipFill>
          <a:blip r:embed="rId2"/>
          <a:srcRect l="10676" t="0" r="11696" b="0"/>
          <a:stretch/>
        </p:blipFill>
        <p:spPr>
          <a:xfrm>
            <a:off x="8072280" y="2490120"/>
            <a:ext cx="1690200" cy="2168280"/>
          </a:xfrm>
          <a:prstGeom prst="rect">
            <a:avLst/>
          </a:prstGeom>
          <a:ln w="0">
            <a:noFill/>
          </a:ln>
        </p:spPr>
      </p:pic>
      <p:sp>
        <p:nvSpPr>
          <p:cNvPr id="325" name="CustomShape 3"/>
          <p:cNvSpPr/>
          <p:nvPr/>
        </p:nvSpPr>
        <p:spPr>
          <a:xfrm>
            <a:off x="6375240" y="4662720"/>
            <a:ext cx="5220720" cy="67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600" spc="-1" strike="noStrike">
                <a:solidFill>
                  <a:srgbClr val="595959"/>
                </a:solidFill>
                <a:latin typeface="DejaVu Sans"/>
                <a:ea typeface="DejaVu Sans"/>
              </a:rPr>
              <a:t>M.Sc. Anant Sujatanagarjuna</a:t>
            </a:r>
            <a:br>
              <a:rPr sz="1600"/>
            </a:br>
            <a:r>
              <a:rPr b="0" lang="en-GB" sz="1200" spc="-1" strike="noStrike">
                <a:solidFill>
                  <a:srgbClr val="595959"/>
                </a:solidFill>
                <a:latin typeface="DejaVu Sans"/>
                <a:ea typeface="DejaVu Sans"/>
              </a:rPr>
              <a:t>anant.sujatanagarjuna@tu-clausthal.de</a:t>
            </a:r>
            <a:endParaRPr b="0" lang="en-GB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6" name="" descr=""/>
          <p:cNvPicPr/>
          <p:nvPr/>
        </p:nvPicPr>
        <p:blipFill>
          <a:blip r:embed="rId3"/>
          <a:srcRect l="20030" t="7039" r="23520" b="0"/>
          <a:stretch/>
        </p:blipFill>
        <p:spPr>
          <a:xfrm>
            <a:off x="4647600" y="2520000"/>
            <a:ext cx="1831680" cy="2015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619200" y="121392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merging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echnologies for the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ircular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conomy →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focus: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Intersection of IT and sustainability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Self-organized, decentralized and distributed systems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Machine-to-Everything Economy (M2X Economy)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 courses: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Requirements Engineering (WS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Emerging Technologies for the Circular Economy (SS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1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ffffff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4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Content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Basics of climate change, environmental pollution, and dwindling non-renewable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 to the circular economy, sustainability, and related concepts (biocapacity, etc.)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goals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Feedback loops and tipping points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Implications of closed systems with a finite supply of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Technology-focused and technology-critical approaches towards sustainability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Learning Outcome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Understanding the concept of a circular economy, sustainability, and related concepts (biocapacity, etc.).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Gain a basic understanding of causes, dimensions, and the characterization of climate change, environmental pollution, and dwindling non-renewable resources.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Being able to make high-level, transdisciplinary assessments of decisions and measures in a social, economic, and political context.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ability to critically assess upcoming technological solutions enabling/facilitating sustainability and the circular economy.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42" name="Table 1"/>
          <p:cNvGraphicFramePr/>
          <p:nvPr/>
        </p:nvGraphicFramePr>
        <p:xfrm>
          <a:off x="442080" y="1564920"/>
          <a:ext cx="10181160" cy="4811400"/>
        </p:xfrm>
        <a:graphic>
          <a:graphicData uri="http://schemas.openxmlformats.org/drawingml/2006/table">
            <a:tbl>
              <a:tblPr/>
              <a:tblGrid>
                <a:gridCol w="1497240"/>
                <a:gridCol w="8684280"/>
              </a:tblGrid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Date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Lecture Title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30.10.2024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L00 – Organisation 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L01 – Introduction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06.11.2024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L02 – Challenges I – Climate Change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13.11.2024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L03 – Challenges II – Environmental Pollution and Resources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20.11.2024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L04 – A History of Political (In-) Action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  <a:hlinkClick r:id="rId1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27.12.2024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L05 – Overshoot, the Limits to Growth and Planetary Boundaries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04.12.2024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L06 – LifeCycle Assessment (LCA)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  <a:hlinkClick r:id="rId2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11.12.2024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L07 – Ethics and Morals of Sustainability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18.12.2024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L08 – Circular Economy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  <a:hlinkClick r:id="rId3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08.01.2025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L09 – Circular Societies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15.01.2025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L10 – Beyond the Circular Economy I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22.01.2025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L11 – </a:t>
                      </a: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Invited Lecture (Gabriel from the CatFarm project)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29.01.2025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L12 – </a:t>
                      </a: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Beyond the Circular Economy II 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Calibri"/>
                        </a:rPr>
                        <a:t>05.02.2025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L13 – Complex Societies and Technology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L14 – Summary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12.02.2025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Exam Q&amp;A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43" name=""/>
          <p:cNvSpPr/>
          <p:nvPr/>
        </p:nvSpPr>
        <p:spPr>
          <a:xfrm>
            <a:off x="7380000" y="2520000"/>
            <a:ext cx="3058920" cy="359280"/>
          </a:xfrm>
          <a:prstGeom prst="wedgeRectCallout">
            <a:avLst>
              <a:gd name="adj1" fmla="val -88277"/>
              <a:gd name="adj2" fmla="val 84564"/>
            </a:avLst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Roboto"/>
                <a:ea typeface="DejaVu Sans"/>
              </a:rPr>
              <a:t>MOOC == Watch@Home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824</TotalTime>
  <Application>LibreOffice/24.2.6.2$Linux_X86_64 LibreOffice_project/420$Build-2</Application>
  <AppVersion>15.0000</AppVersion>
  <Words>1470</Words>
  <Paragraphs>207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cp:lastPrinted>2024-10-27T18:59:48Z</cp:lastPrinted>
  <dcterms:modified xsi:type="dcterms:W3CDTF">2024-10-27T19:18:34Z</dcterms:modified>
  <cp:revision>3193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5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20</vt:i4>
  </property>
</Properties>
</file>